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89" r:id="rId4"/>
    <p:sldId id="285" r:id="rId5"/>
    <p:sldId id="286" r:id="rId6"/>
    <p:sldId id="288" r:id="rId7"/>
    <p:sldId id="287" r:id="rId8"/>
    <p:sldId id="290" r:id="rId9"/>
    <p:sldId id="291" r:id="rId10"/>
    <p:sldId id="292" r:id="rId11"/>
    <p:sldId id="293" r:id="rId12"/>
    <p:sldId id="294" r:id="rId13"/>
  </p:sldIdLst>
  <p:sldSz cx="9144000" cy="5143500" type="screen16x9"/>
  <p:notesSz cx="6858000" cy="9144000"/>
  <p:embeddedFontLst>
    <p:embeddedFont>
      <p:font typeface="Algerian" panose="04020705040A02060702" pitchFamily="82" charset="0"/>
      <p:regular r:id="rId15"/>
    </p:embeddedFont>
    <p:embeddedFont>
      <p:font typeface="Arial Narrow" panose="020B0606020202030204" pitchFamily="34" charset="0"/>
      <p:regular r:id="rId16"/>
      <p:bold r:id="rId17"/>
      <p:italic r:id="rId18"/>
      <p:boldItalic r:id="rId19"/>
    </p:embeddedFont>
    <p:embeddedFont>
      <p:font typeface="Bellota Text Light" panose="020B0604020202020204" charset="0"/>
      <p:regular r:id="rId20"/>
      <p:bold r:id="rId21"/>
      <p:italic r:id="rId22"/>
      <p:boldItalic r:id="rId23"/>
    </p:embeddedFont>
    <p:embeddedFont>
      <p:font typeface="Parisienne" panose="020B0604020202020204" charset="0"/>
      <p:regular r:id="rId24"/>
    </p:embeddedFont>
    <p:embeddedFont>
      <p:font typeface="Vidaloka" panose="020B0604020202020204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F570C5-22A0-46FE-B394-09CB49A02EF9}">
  <a:tblStyle styleId="{2DF570C5-22A0-46FE-B394-09CB49A02EF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614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9596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2817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68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4686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2314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95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2614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0171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553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547725"/>
            <a:ext cx="2595750" cy="25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548700" y="548700"/>
            <a:ext cx="8046600" cy="4046100"/>
          </a:xfrm>
          <a:prstGeom prst="frame">
            <a:avLst>
              <a:gd name="adj1" fmla="val 637"/>
            </a:avLst>
          </a:prstGeom>
          <a:gradFill>
            <a:gsLst>
              <a:gs pos="0">
                <a:schemeClr val="accent5"/>
              </a:gs>
              <a:gs pos="31000">
                <a:schemeClr val="accent6"/>
              </a:gs>
              <a:gs pos="69000">
                <a:schemeClr val="accent5"/>
              </a:gs>
              <a:gs pos="100000">
                <a:schemeClr val="accent6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8425" y="-25"/>
            <a:ext cx="3925575" cy="49327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994975" y="1003175"/>
            <a:ext cx="4781700" cy="171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616525"/>
            <a:ext cx="1540475" cy="252697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/>
          <p:nvPr/>
        </p:nvSpPr>
        <p:spPr>
          <a:xfrm>
            <a:off x="548700" y="548700"/>
            <a:ext cx="8046600" cy="4046100"/>
          </a:xfrm>
          <a:prstGeom prst="frame">
            <a:avLst>
              <a:gd name="adj1" fmla="val 637"/>
            </a:avLst>
          </a:prstGeom>
          <a:gradFill>
            <a:gsLst>
              <a:gs pos="0">
                <a:schemeClr val="accent5"/>
              </a:gs>
              <a:gs pos="31000">
                <a:schemeClr val="accent6"/>
              </a:gs>
              <a:gs pos="69000">
                <a:schemeClr val="accent5"/>
              </a:gs>
              <a:gs pos="100000">
                <a:schemeClr val="accent6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994975" y="9842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994975" y="1524825"/>
            <a:ext cx="3342600" cy="269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⊳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806447" y="1524825"/>
            <a:ext cx="3342600" cy="269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⊳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5" name="Google Shape;45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2550" y="0"/>
            <a:ext cx="3161451" cy="198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94975" y="984265"/>
            <a:ext cx="71541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idaloka"/>
              <a:buNone/>
              <a:defRPr sz="30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94975" y="1524837"/>
            <a:ext cx="7154100" cy="28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Bellota Text Light"/>
              <a:buChar char="⊳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1pPr>
            <a:lvl2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Bellota Text Light"/>
              <a:buChar char="○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2pPr>
            <a:lvl3pPr marL="1371600" lvl="2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Bellota Text Light"/>
              <a:buChar char="■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3pPr>
            <a:lvl4pPr marL="1828800" lvl="3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●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○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■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●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○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llota Text Light"/>
              <a:buChar char="■"/>
              <a:defRPr sz="24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1pPr>
            <a:lvl2pPr lvl="1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2pPr>
            <a:lvl3pPr lvl="2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3pPr>
            <a:lvl4pPr lvl="3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4pPr>
            <a:lvl5pPr lvl="4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5pPr>
            <a:lvl6pPr lvl="5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6pPr>
            <a:lvl7pPr lvl="6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7pPr>
            <a:lvl8pPr lvl="7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8pPr>
            <a:lvl9pPr lvl="8" algn="ctr" rtl="0">
              <a:buNone/>
              <a:defRPr sz="1300">
                <a:solidFill>
                  <a:schemeClr val="accent6"/>
                </a:solidFill>
                <a:latin typeface="Parisienne"/>
                <a:ea typeface="Parisienne"/>
                <a:cs typeface="Parisienne"/>
                <a:sym typeface="Parisienn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994975" y="1003175"/>
            <a:ext cx="4781700" cy="171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Krishna Our Guide </a:t>
            </a:r>
            <a:br>
              <a:rPr lang="en" dirty="0"/>
            </a:br>
            <a:r>
              <a:rPr lang="en" sz="3000" dirty="0"/>
              <a:t>10 January 2021</a:t>
            </a:r>
            <a:endParaRPr sz="3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3E48C-E05F-4D88-8765-03A035E344DE}"/>
              </a:ext>
            </a:extLst>
          </p:cNvPr>
          <p:cNvSpPr txBox="1"/>
          <p:nvPr/>
        </p:nvSpPr>
        <p:spPr>
          <a:xfrm>
            <a:off x="1990165" y="3160059"/>
            <a:ext cx="3617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</a:rPr>
              <a:t>Happy New Year 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10/8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564641" y="1167618"/>
            <a:ext cx="7416161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marR="3563099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4F4F00"/>
                </a:solidFill>
                <a:effectLst/>
                <a:latin typeface="Arial" panose="020B0604020202020204" pitchFamily="34" charset="0"/>
              </a:rPr>
              <a:t>Aham</a:t>
            </a:r>
            <a:r>
              <a:rPr lang="en-SG" sz="1800" b="0" i="0" u="none" strike="noStrike" dirty="0">
                <a:solidFill>
                  <a:srgbClr val="4F4F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sarvasya</a:t>
            </a:r>
            <a:r>
              <a:rPr lang="en-SG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prabhavo</a:t>
            </a:r>
            <a:r>
              <a:rPr lang="en-SG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 </a:t>
            </a:r>
            <a:endParaRPr lang="en-SG" sz="1200" dirty="0"/>
          </a:p>
          <a:p>
            <a:pPr marL="0" marR="3563099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8E8E00"/>
                </a:solidFill>
                <a:effectLst/>
                <a:latin typeface="Arial" panose="020B0604020202020204" pitchFamily="34" charset="0"/>
              </a:rPr>
              <a:t>mattaḥ</a:t>
            </a:r>
            <a:r>
              <a:rPr lang="en-SG" sz="1800" b="0" i="0" u="none" strike="noStrike" dirty="0">
                <a:solidFill>
                  <a:srgbClr val="8E8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6C6C00"/>
                </a:solidFill>
                <a:effectLst/>
                <a:latin typeface="Arial" panose="020B0604020202020204" pitchFamily="34" charset="0"/>
              </a:rPr>
              <a:t>sarvam</a:t>
            </a:r>
            <a:r>
              <a:rPr lang="en-SG" sz="1800" b="0" i="0" u="none" strike="noStrike" dirty="0">
                <a:solidFill>
                  <a:srgbClr val="6C6C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pravartate</a:t>
            </a:r>
            <a:r>
              <a:rPr lang="en-SG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563099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696900"/>
                </a:solidFill>
                <a:effectLst/>
                <a:latin typeface="Arial" panose="020B0604020202020204" pitchFamily="34" charset="0"/>
              </a:rPr>
              <a:t>iti</a:t>
            </a:r>
            <a:r>
              <a:rPr lang="en-SG" sz="1800" b="0" i="0" u="none" strike="noStrike" dirty="0">
                <a:solidFill>
                  <a:srgbClr val="6969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matvā</a:t>
            </a:r>
            <a:r>
              <a:rPr lang="en-SG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bhajante</a:t>
            </a:r>
            <a:r>
              <a:rPr lang="en-SG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mām</a:t>
            </a:r>
            <a:r>
              <a:rPr lang="en-SG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563099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budhā</a:t>
            </a:r>
            <a:r>
              <a:rPr lang="en-SG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bhāva</a:t>
            </a:r>
            <a:r>
              <a:rPr lang="en-SG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en-SG" sz="1800" b="0" i="0" u="none" strike="noStrike" dirty="0" err="1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samanvitāḥ</a:t>
            </a:r>
            <a:r>
              <a:rPr lang="en-SG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en-SG" sz="1400" dirty="0"/>
            </a:b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4215678" y="3081397"/>
            <a:ext cx="67455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" marR="2602979" indent="-124968" rtl="0">
              <a:spcBef>
                <a:spcPts val="3576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am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767600"/>
                </a:solidFill>
                <a:effectLst/>
                <a:latin typeface="Arial" panose="020B0604020202020204" pitchFamily="34" charset="0"/>
              </a:rPr>
              <a:t>source </a:t>
            </a:r>
            <a:r>
              <a:rPr lang="en-US" sz="1800" b="0" i="0" u="none" strike="noStrike" dirty="0">
                <a:solidFill>
                  <a:srgbClr val="7E7E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all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things</a:t>
            </a:r>
            <a:r>
              <a:rPr lang="en-US" sz="1800" b="0" i="0" u="none" strike="noStrike" dirty="0">
                <a:solidFill>
                  <a:srgbClr val="4D4D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from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Me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all </a:t>
            </a:r>
            <a:r>
              <a:rPr lang="en-US" sz="1800" b="0" i="0" u="none" strike="noStrike" dirty="0">
                <a:solidFill>
                  <a:srgbClr val="4F4F00"/>
                </a:solidFill>
                <a:effectLst/>
                <a:latin typeface="Arial" panose="020B0604020202020204" pitchFamily="34" charset="0"/>
              </a:rPr>
              <a:t>these </a:t>
            </a:r>
            <a:r>
              <a:rPr lang="en-US" sz="1800" b="0" i="0" u="none" strike="noStrike" dirty="0">
                <a:solidFill>
                  <a:srgbClr val="515100"/>
                </a:solidFill>
                <a:effectLst/>
                <a:latin typeface="Arial" panose="020B0604020202020204" pitchFamily="34" charset="0"/>
              </a:rPr>
              <a:t>go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forth </a:t>
            </a:r>
            <a:r>
              <a:rPr lang="en-US" sz="1800" b="0" i="0" u="none" strike="noStrike" dirty="0">
                <a:solidFill>
                  <a:srgbClr val="FEFE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knowing thus </a:t>
            </a:r>
            <a:r>
              <a:rPr lang="en-US" sz="1800" b="0" i="0" u="none" strike="noStrike" dirty="0">
                <a:solidFill>
                  <a:srgbClr val="8181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wise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ones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worship </a:t>
            </a:r>
            <a:r>
              <a:rPr lang="en-US" sz="1800" b="0" i="0" u="none" strike="noStrike" dirty="0">
                <a:solidFill>
                  <a:srgbClr val="4A4A00"/>
                </a:solidFill>
                <a:effectLst/>
                <a:latin typeface="Arial" panose="020B0604020202020204" pitchFamily="34" charset="0"/>
              </a:rPr>
              <a:t>Me</a:t>
            </a:r>
            <a:r>
              <a:rPr lang="en-US" sz="1800" b="0" i="0" u="none" strike="noStrike" dirty="0">
                <a:solidFill>
                  <a:srgbClr val="F2F2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being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filled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with </a:t>
            </a: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ecstatic </a:t>
            </a:r>
            <a:r>
              <a:rPr lang="en-US" sz="1800" b="0" i="0" u="none" strike="noStrike" dirty="0">
                <a:solidFill>
                  <a:srgbClr val="515100"/>
                </a:solidFill>
                <a:effectLst/>
                <a:latin typeface="Arial" panose="020B0604020202020204" pitchFamily="34" charset="0"/>
              </a:rPr>
              <a:t>devotional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fervor </a:t>
            </a:r>
            <a:endParaRPr lang="en-US" b="0" dirty="0">
              <a:effectLst/>
            </a:endParaRPr>
          </a:p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83385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12/10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633393" y="892611"/>
            <a:ext cx="7416161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marR="3374123" indent="0" rtl="0">
              <a:spcBef>
                <a:spcPts val="936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Abhyāse</a:t>
            </a:r>
            <a:r>
              <a:rPr lang="en-SG" sz="1800" b="0" i="0" u="none" strike="noStrike" dirty="0" err="1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'</a:t>
            </a:r>
            <a:r>
              <a:rPr lang="en-SG" sz="1800" b="0" i="0" u="none" strike="noStrike" dirty="0" err="1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py</a:t>
            </a:r>
            <a:r>
              <a:rPr lang="en-SG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asamartho</a:t>
            </a:r>
            <a:r>
              <a:rPr lang="en-SG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>
                <a:solidFill>
                  <a:srgbClr val="7B7B00"/>
                </a:solidFill>
                <a:effectLst/>
                <a:latin typeface="Arial" panose="020B0604020202020204" pitchFamily="34" charset="0"/>
              </a:rPr>
              <a:t>‘</a:t>
            </a:r>
            <a:r>
              <a:rPr lang="en-SG" sz="1800" b="0" i="0" u="none" strike="noStrike" dirty="0" err="1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en-SG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374123" indent="0" rtl="0">
              <a:spcBef>
                <a:spcPts val="936"/>
              </a:spcBef>
              <a:spcAft>
                <a:spcPts val="0"/>
              </a:spcAft>
              <a:buNone/>
            </a:pPr>
            <a:r>
              <a:rPr lang="en-SG" sz="1800" b="0" i="0" u="none" strike="noStrike" dirty="0">
                <a:solidFill>
                  <a:srgbClr val="626200"/>
                </a:solidFill>
                <a:effectLst/>
                <a:latin typeface="Arial" panose="020B0604020202020204" pitchFamily="34" charset="0"/>
              </a:rPr>
              <a:t>mat </a:t>
            </a:r>
            <a:r>
              <a:rPr lang="en-SG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SG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karma </a:t>
            </a:r>
            <a:r>
              <a:rPr lang="en-SG" sz="1800" b="0" i="0" u="none" strike="noStrike" dirty="0">
                <a:solidFill>
                  <a:srgbClr val="FEFE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SG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paramo </a:t>
            </a:r>
            <a:r>
              <a:rPr lang="en-SG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bhava </a:t>
            </a:r>
          </a:p>
          <a:p>
            <a:pPr marL="0" marR="3374123" indent="0" rtl="0">
              <a:spcBef>
                <a:spcPts val="936"/>
              </a:spcBef>
              <a:spcAft>
                <a:spcPts val="0"/>
              </a:spcAft>
              <a:buNone/>
            </a:pPr>
            <a:r>
              <a:rPr lang="en-SG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mad </a:t>
            </a:r>
            <a:r>
              <a:rPr lang="en-SG" sz="1800" b="0" i="0" u="none" strike="noStrike" dirty="0">
                <a:solidFill>
                  <a:srgbClr val="FCFC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SG" sz="1800" b="0" i="0" u="none" strike="noStrike" dirty="0" err="1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artham</a:t>
            </a:r>
            <a:r>
              <a:rPr lang="en-SG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api</a:t>
            </a:r>
            <a:r>
              <a:rPr lang="en-SG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karmāni</a:t>
            </a:r>
            <a:r>
              <a:rPr lang="en-SG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 </a:t>
            </a:r>
            <a:endParaRPr lang="en-SG" sz="1200" b="0" dirty="0">
              <a:effectLst/>
            </a:endParaRPr>
          </a:p>
          <a:p>
            <a:pPr marL="0" marR="3489947" indent="0" rtl="0">
              <a:spcBef>
                <a:spcPts val="1008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kurvan</a:t>
            </a:r>
            <a:r>
              <a:rPr lang="en-SG" sz="1800" b="0" i="0" u="none" strike="noStrike" dirty="0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siddhim</a:t>
            </a:r>
            <a:r>
              <a:rPr lang="en-SG" sz="1800" b="0" i="0" u="none" strike="noStrike" dirty="0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686800"/>
                </a:solidFill>
                <a:effectLst/>
                <a:latin typeface="Arial" panose="020B0604020202020204" pitchFamily="34" charset="0"/>
              </a:rPr>
              <a:t>avāpsyasi</a:t>
            </a:r>
            <a:r>
              <a:rPr lang="en-SG" sz="1800" b="0" i="0" u="none" strike="noStrike" dirty="0">
                <a:solidFill>
                  <a:srgbClr val="686800"/>
                </a:solidFill>
                <a:effectLst/>
                <a:latin typeface="Arial" panose="020B0604020202020204" pitchFamily="34" charset="0"/>
              </a:rPr>
              <a:t> </a:t>
            </a:r>
            <a:endParaRPr lang="en-SG" sz="1200" b="0" dirty="0">
              <a:effectLst/>
            </a:endParaRPr>
          </a:p>
          <a:p>
            <a:pPr marL="101600" indent="0">
              <a:buNone/>
            </a:pPr>
            <a:br>
              <a:rPr lang="en-SG" sz="1200" dirty="0"/>
            </a:br>
            <a:br>
              <a:rPr lang="en-SG" sz="1400" dirty="0"/>
            </a:b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3459408" y="2772013"/>
            <a:ext cx="67455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" marR="1752587" indent="-97523" rtl="0">
              <a:spcBef>
                <a:spcPts val="336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626200"/>
                </a:solidFill>
                <a:effectLst/>
                <a:latin typeface="Arial" panose="020B0604020202020204" pitchFamily="34" charset="0"/>
              </a:rPr>
              <a:t>Be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1800" b="0" i="0" u="none" strike="noStrike" dirty="0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dedicated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worker </a:t>
            </a:r>
            <a:r>
              <a:rPr lang="en-US" sz="1800" b="0" i="0" u="none" strike="noStrike" dirty="0">
                <a:solidFill>
                  <a:srgbClr val="616100"/>
                </a:solidFill>
                <a:effectLst/>
                <a:latin typeface="Arial" panose="020B0604020202020204" pitchFamily="34" charset="0"/>
              </a:rPr>
              <a:t>with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Bhakti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Whatever </a:t>
            </a:r>
            <a:r>
              <a:rPr lang="en-US" sz="1800" b="0" i="0" u="none" strike="noStrike" dirty="0">
                <a:solidFill>
                  <a:srgbClr val="717100"/>
                </a:solidFill>
                <a:effectLst/>
                <a:latin typeface="Arial" panose="020B0604020202020204" pitchFamily="34" charset="0"/>
              </a:rPr>
              <a:t>we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do</a:t>
            </a:r>
            <a:r>
              <a:rPr lang="en-US" sz="1800" b="0" i="0" u="none" strike="noStrike" dirty="0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be </a:t>
            </a:r>
            <a:r>
              <a:rPr lang="en-US" sz="1800" b="0" i="0" u="none" strike="noStrike" dirty="0">
                <a:solidFill>
                  <a:srgbClr val="818100"/>
                </a:solidFill>
                <a:effectLst/>
                <a:latin typeface="Arial" panose="020B0604020202020204" pitchFamily="34" charset="0"/>
              </a:rPr>
              <a:t>it </a:t>
            </a:r>
            <a:r>
              <a:rPr lang="en-US" sz="1800" b="0" i="0" u="none" strike="noStrike" dirty="0">
                <a:solidFill>
                  <a:srgbClr val="696900"/>
                </a:solidFill>
                <a:effectLst/>
                <a:latin typeface="Arial" panose="020B0604020202020204" pitchFamily="34" charset="0"/>
              </a:rPr>
              <a:t>speaking</a:t>
            </a:r>
            <a:r>
              <a:rPr lang="en-US" sz="1800" b="0" i="0" u="none" strike="noStrike" dirty="0">
                <a:solidFill>
                  <a:srgbClr val="4646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4F4F00"/>
                </a:solidFill>
                <a:effectLst/>
                <a:latin typeface="Arial" panose="020B0604020202020204" pitchFamily="34" charset="0"/>
              </a:rPr>
              <a:t>thinking</a:t>
            </a: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playing</a:t>
            </a: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6D6D00"/>
                </a:solidFill>
                <a:effectLst/>
                <a:latin typeface="Arial" panose="020B0604020202020204" pitchFamily="34" charset="0"/>
              </a:rPr>
              <a:t>studying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helping others </a:t>
            </a:r>
            <a:r>
              <a:rPr lang="en-US" sz="1800" b="0" i="0" u="none" strike="noStrike" dirty="0">
                <a:solidFill>
                  <a:srgbClr val="676700"/>
                </a:solidFill>
                <a:effectLst/>
                <a:latin typeface="Arial" panose="020B0604020202020204" pitchFamily="34" charset="0"/>
              </a:rPr>
              <a:t>or </a:t>
            </a:r>
            <a:r>
              <a:rPr lang="en-US" sz="1800" b="0" i="0" u="none" strike="noStrike" dirty="0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attending </a:t>
            </a:r>
            <a:r>
              <a:rPr lang="en-US" sz="1800" b="0" i="0" u="none" strike="noStrike" dirty="0">
                <a:solidFill>
                  <a:srgbClr val="707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our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daily </a:t>
            </a:r>
            <a:r>
              <a:rPr lang="en-US" sz="1800" b="0" i="0" u="none" strike="noStrike" dirty="0">
                <a:solidFill>
                  <a:srgbClr val="838300"/>
                </a:solidFill>
                <a:effectLst/>
                <a:latin typeface="Arial" panose="020B0604020202020204" pitchFamily="34" charset="0"/>
              </a:rPr>
              <a:t>chores </a:t>
            </a:r>
            <a:r>
              <a:rPr lang="en-US" sz="1800" b="0" i="0" u="none" strike="noStrike" dirty="0">
                <a:solidFill>
                  <a:srgbClr val="767600"/>
                </a:solidFill>
                <a:effectLst/>
                <a:latin typeface="Arial" panose="020B0604020202020204" pitchFamily="34" charset="0"/>
              </a:rPr>
              <a:t>like </a:t>
            </a:r>
            <a:r>
              <a:rPr lang="en-US" sz="1800" b="0" i="0" u="none" strike="noStrike" dirty="0">
                <a:solidFill>
                  <a:srgbClr val="939300"/>
                </a:solidFill>
                <a:effectLst/>
                <a:latin typeface="Arial" panose="020B0604020202020204" pitchFamily="34" charset="0"/>
              </a:rPr>
              <a:t>even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sweeping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and washing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if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we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tell </a:t>
            </a:r>
            <a:r>
              <a:rPr lang="en-US" sz="1800" b="0" i="0" u="none" strike="noStrike" dirty="0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ourselves</a:t>
            </a:r>
            <a:r>
              <a:rPr lang="en-US" sz="1800" b="0" i="0" u="none" strike="noStrike" dirty="0">
                <a:solidFill>
                  <a:srgbClr val="7474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4E4E00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en-US" sz="1800" b="0" i="0" u="none" strike="noStrike" dirty="0">
                <a:solidFill>
                  <a:srgbClr val="5151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am </a:t>
            </a:r>
            <a:r>
              <a:rPr lang="en-US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doing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this </a:t>
            </a:r>
            <a:r>
              <a:rPr lang="en-US" sz="1800" b="0" i="0" u="none" strike="noStrike" dirty="0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for </a:t>
            </a:r>
            <a:r>
              <a:rPr lang="en-US" sz="1800" b="0" i="0" u="none" strike="noStrike" dirty="0">
                <a:solidFill>
                  <a:srgbClr val="6868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Lord</a:t>
            </a:r>
            <a:r>
              <a:rPr lang="en-US" sz="1800" b="0" i="0" u="none" strike="noStrike" dirty="0">
                <a:solidFill>
                  <a:srgbClr val="80800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sz="1800" b="0" i="0" u="none" strike="noStrike" dirty="0">
                <a:solidFill>
                  <a:srgbClr val="888800"/>
                </a:solidFill>
                <a:effectLst/>
                <a:latin typeface="Arial" panose="020B0604020202020204" pitchFamily="34" charset="0"/>
              </a:rPr>
              <a:t>” </a:t>
            </a:r>
            <a:r>
              <a:rPr lang="en-US" sz="1800" b="0" i="0" u="none" strike="noStrike" dirty="0">
                <a:solidFill>
                  <a:srgbClr val="9E9E00"/>
                </a:solidFill>
                <a:effectLst/>
                <a:latin typeface="Arial" panose="020B0604020202020204" pitchFamily="34" charset="0"/>
              </a:rPr>
              <a:t>we </a:t>
            </a:r>
            <a:r>
              <a:rPr lang="en-US" sz="1800" b="0" i="0" u="none" strike="noStrike" dirty="0">
                <a:solidFill>
                  <a:srgbClr val="878700"/>
                </a:solidFill>
                <a:effectLst/>
                <a:latin typeface="Arial" panose="020B0604020202020204" pitchFamily="34" charset="0"/>
              </a:rPr>
              <a:t>can </a:t>
            </a:r>
            <a:r>
              <a:rPr lang="en-US" sz="1800" b="0" i="0" u="none" strike="noStrike" dirty="0">
                <a:solidFill>
                  <a:srgbClr val="656500"/>
                </a:solidFill>
                <a:effectLst/>
                <a:latin typeface="Arial" panose="020B0604020202020204" pitchFamily="34" charset="0"/>
              </a:rPr>
              <a:t>never </a:t>
            </a:r>
            <a:r>
              <a:rPr lang="en-US" sz="1800" b="0" i="0" u="none" strike="noStrike" dirty="0">
                <a:solidFill>
                  <a:srgbClr val="4C4C00"/>
                </a:solidFill>
                <a:effectLst/>
                <a:latin typeface="Arial" panose="020B0604020202020204" pitchFamily="34" charset="0"/>
              </a:rPr>
              <a:t>go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wrong</a:t>
            </a:r>
            <a:r>
              <a:rPr lang="en-US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dirty="0">
              <a:effectLst/>
            </a:endParaRPr>
          </a:p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4514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18/78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788765" y="536264"/>
            <a:ext cx="7416161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marR="4227576" indent="0" rtl="0">
              <a:spcBef>
                <a:spcPts val="1032"/>
              </a:spcBef>
              <a:spcAft>
                <a:spcPts val="0"/>
              </a:spcAft>
              <a:buNone/>
            </a:pP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Sanjaya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Uvaca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: </a:t>
            </a:r>
            <a:endParaRPr lang="en-SG" sz="1800" b="0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0" marR="3352800" indent="0" rtl="0">
              <a:spcBef>
                <a:spcPts val="1440"/>
              </a:spcBef>
              <a:spcAft>
                <a:spcPts val="0"/>
              </a:spcAft>
              <a:buNone/>
            </a:pP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Yatra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yog’ešvarah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Krşno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352800" indent="0" rtl="0">
              <a:spcBef>
                <a:spcPts val="1440"/>
              </a:spcBef>
              <a:spcAft>
                <a:spcPts val="0"/>
              </a:spcAft>
              <a:buNone/>
            </a:pP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yatra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Pārtho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dhanur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dharah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352800" indent="0" rtl="0">
              <a:spcBef>
                <a:spcPts val="144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tatra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srir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vijayo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bhūtir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352800" indent="0" rtl="0">
              <a:spcBef>
                <a:spcPts val="144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dhrūvā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nitir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matir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mama </a:t>
            </a:r>
            <a:endParaRPr lang="en-SG" sz="1800" b="0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101600" indent="0">
              <a:buNone/>
            </a:pPr>
            <a:br>
              <a:rPr lang="en-SG" sz="1100" dirty="0"/>
            </a:br>
            <a:br>
              <a:rPr lang="en-SG" sz="1200" dirty="0"/>
            </a:br>
            <a:br>
              <a:rPr lang="en-SG" sz="1400" dirty="0"/>
            </a:b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3398896" y="2872866"/>
            <a:ext cx="67455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0208" marR="1560576" rtl="0">
              <a:spcBef>
                <a:spcPts val="252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Wherever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there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is </a:t>
            </a: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Divinity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humanity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together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With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humanity </a:t>
            </a:r>
            <a:r>
              <a:rPr lang="en-US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armed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ready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to f</a:t>
            </a:r>
            <a:r>
              <a:rPr lang="en-US" sz="1800" b="0" i="0" u="sng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ig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ht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wickedness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There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also </a:t>
            </a:r>
            <a:r>
              <a:rPr lang="en-US" sz="1800" b="0" i="0" u="none" strike="noStrike" dirty="0">
                <a:solidFill>
                  <a:srgbClr val="515100"/>
                </a:solidFill>
                <a:effectLst/>
                <a:latin typeface="Arial" panose="020B0604020202020204" pitchFamily="34" charset="0"/>
              </a:rPr>
              <a:t>will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be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found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victory </a:t>
            </a:r>
            <a:r>
              <a:rPr lang="en-US" sz="1800" b="0" i="0" u="none" strike="noStrike" dirty="0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in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battle </a:t>
            </a: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of life</a:t>
            </a:r>
            <a:r>
              <a:rPr lang="en-US" sz="1800" b="0" i="0" u="none" strike="noStrike" dirty="0">
                <a:solidFill>
                  <a:srgbClr val="F3F3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6565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life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crowned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with </a:t>
            </a:r>
            <a:r>
              <a:rPr lang="en-US" sz="1800" b="0" i="0" u="none" strike="noStrike" dirty="0">
                <a:solidFill>
                  <a:srgbClr val="707000"/>
                </a:solidFill>
                <a:effectLst/>
                <a:latin typeface="Arial" panose="020B0604020202020204" pitchFamily="34" charset="0"/>
              </a:rPr>
              <a:t>prosperity</a:t>
            </a:r>
            <a:r>
              <a:rPr lang="en-US" sz="1800" b="0" i="0" u="none" strike="noStrike" dirty="0">
                <a:solidFill>
                  <a:srgbClr val="808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life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adherence </a:t>
            </a:r>
            <a:r>
              <a:rPr lang="en-US" sz="1800" b="0" i="0" u="none" strike="noStrike" dirty="0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US" sz="1800" b="0" i="0" u="none" strike="noStrike" dirty="0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dharma</a:t>
            </a:r>
            <a:r>
              <a:rPr lang="en-US" sz="1800" b="0" i="0" u="none" strike="noStrike" dirty="0">
                <a:solidFill>
                  <a:srgbClr val="9999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9F9F00"/>
                </a:solidFill>
                <a:effectLst/>
                <a:latin typeface="Arial" panose="020B0604020202020204" pitchFamily="34" charset="0"/>
              </a:rPr>
              <a:t>am </a:t>
            </a:r>
            <a:r>
              <a:rPr lang="en-US" sz="1800" b="0" i="0" u="none" strike="noStrike" dirty="0">
                <a:solidFill>
                  <a:srgbClr val="7A7A00"/>
                </a:solidFill>
                <a:effectLst/>
                <a:latin typeface="Arial" panose="020B0604020202020204" pitchFamily="34" charset="0"/>
              </a:rPr>
              <a:t>convinced </a:t>
            </a:r>
            <a:r>
              <a:rPr lang="en-US" sz="1800" b="0" i="0" u="none" strike="noStrike" dirty="0">
                <a:solidFill>
                  <a:srgbClr val="7474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lang="en-US" sz="1800" b="0" i="0" u="none" strike="noStrike" dirty="0">
                <a:solidFill>
                  <a:srgbClr val="767600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dirty="0">
              <a:effectLst/>
            </a:endParaRPr>
          </a:p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441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615452" y="1530942"/>
            <a:ext cx="6831107" cy="188124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01600" marR="3953256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vasudeva</a:t>
            </a:r>
            <a:r>
              <a:rPr lang="en-SG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sutam</a:t>
            </a:r>
            <a:r>
              <a:rPr lang="en-SG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devam</a:t>
            </a:r>
            <a:r>
              <a:rPr lang="en-SG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 </a:t>
            </a:r>
            <a:endParaRPr lang="en-SG" sz="1400" b="0" dirty="0">
              <a:effectLst/>
            </a:endParaRPr>
          </a:p>
          <a:p>
            <a:pPr marL="101600" marR="3712451" indent="0" rtl="0">
              <a:spcBef>
                <a:spcPts val="108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kamsa</a:t>
            </a:r>
            <a:r>
              <a:rPr lang="en-SG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chānura</a:t>
            </a:r>
            <a:r>
              <a:rPr lang="en-SG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mardanam</a:t>
            </a:r>
            <a:r>
              <a:rPr lang="en-SG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101600" marR="3712451" indent="0" rtl="0">
              <a:spcBef>
                <a:spcPts val="108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devaki</a:t>
            </a:r>
            <a:r>
              <a:rPr lang="en-SG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6B6B00"/>
                </a:solidFill>
                <a:effectLst/>
                <a:latin typeface="Arial" panose="020B0604020202020204" pitchFamily="34" charset="0"/>
              </a:rPr>
              <a:t>paramānandam</a:t>
            </a:r>
            <a:r>
              <a:rPr lang="en-SG" sz="1800" b="0" i="0" u="none" strike="noStrike" dirty="0">
                <a:solidFill>
                  <a:srgbClr val="6B6B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101600" marR="3712451" indent="0" rtl="0">
              <a:spcBef>
                <a:spcPts val="108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kršnam</a:t>
            </a:r>
            <a:r>
              <a:rPr lang="en-SG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vande</a:t>
            </a:r>
            <a:r>
              <a:rPr lang="en-SG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jagat</a:t>
            </a:r>
            <a:r>
              <a:rPr lang="en-SG" sz="1800" b="0" i="0" u="none" strike="noStrike" dirty="0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gurum</a:t>
            </a:r>
            <a:r>
              <a:rPr lang="en-SG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SG" sz="1400" dirty="0"/>
            </a:b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4/7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729645" y="718002"/>
            <a:ext cx="7416161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SG" sz="1800" b="0" i="1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Sri </a:t>
            </a:r>
            <a:r>
              <a:rPr lang="en-SG" sz="1800" b="0" i="1" u="none" strike="noStrike" dirty="0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Krishna </a:t>
            </a:r>
            <a:r>
              <a:rPr lang="en-SG" sz="1800" b="0" i="1" u="none" strike="noStrike" dirty="0" err="1">
                <a:solidFill>
                  <a:srgbClr val="676700"/>
                </a:solidFill>
                <a:effectLst/>
                <a:latin typeface="Arial" panose="020B0604020202020204" pitchFamily="34" charset="0"/>
              </a:rPr>
              <a:t>Uvaca</a:t>
            </a:r>
            <a:endParaRPr lang="en-SG" sz="1800" b="0" i="1" u="none" strike="noStrike" dirty="0">
              <a:solidFill>
                <a:srgbClr val="676700"/>
              </a:solidFill>
              <a:effectLst/>
              <a:latin typeface="Arial" panose="020B0604020202020204" pitchFamily="34" charset="0"/>
            </a:endParaRPr>
          </a:p>
          <a:p>
            <a:pPr marL="101600" marR="3657600" indent="0" rtl="0">
              <a:spcBef>
                <a:spcPts val="1128"/>
              </a:spcBef>
              <a:spcAft>
                <a:spcPts val="0"/>
              </a:spcAft>
              <a:buNone/>
            </a:pPr>
            <a:r>
              <a:rPr lang="en-SG" dirty="0" err="1"/>
              <a:t>Yadā</a:t>
            </a:r>
            <a:r>
              <a:rPr lang="en-SG" dirty="0"/>
              <a:t> </a:t>
            </a:r>
            <a:r>
              <a:rPr lang="en-SG" dirty="0" err="1"/>
              <a:t>yadā</a:t>
            </a:r>
            <a:r>
              <a:rPr lang="en-SG" dirty="0"/>
              <a:t> hi </a:t>
            </a:r>
            <a:r>
              <a:rPr lang="en-SG" dirty="0" err="1"/>
              <a:t>dharmasya</a:t>
            </a:r>
            <a:r>
              <a:rPr lang="en-SG" dirty="0"/>
              <a:t> </a:t>
            </a:r>
          </a:p>
          <a:p>
            <a:pPr marL="101600" marR="3657600" indent="0" rtl="0">
              <a:spcBef>
                <a:spcPts val="1128"/>
              </a:spcBef>
              <a:spcAft>
                <a:spcPts val="0"/>
              </a:spcAft>
              <a:buNone/>
            </a:pPr>
            <a:r>
              <a:rPr lang="en-SG" dirty="0" err="1"/>
              <a:t>glânir</a:t>
            </a:r>
            <a:r>
              <a:rPr lang="en-SG" dirty="0"/>
              <a:t> </a:t>
            </a:r>
            <a:r>
              <a:rPr lang="en-SG" dirty="0" err="1"/>
              <a:t>bhavati</a:t>
            </a:r>
            <a:r>
              <a:rPr lang="en-SG" dirty="0"/>
              <a:t> </a:t>
            </a:r>
            <a:r>
              <a:rPr lang="en-SG" dirty="0" err="1"/>
              <a:t>bhārata</a:t>
            </a:r>
            <a:r>
              <a:rPr lang="en-SG" dirty="0"/>
              <a:t> </a:t>
            </a:r>
          </a:p>
          <a:p>
            <a:pPr marL="101600" marR="3657600" indent="0" rtl="0">
              <a:spcBef>
                <a:spcPts val="1128"/>
              </a:spcBef>
              <a:spcAft>
                <a:spcPts val="0"/>
              </a:spcAft>
              <a:buNone/>
            </a:pPr>
            <a:r>
              <a:rPr lang="en-SG" dirty="0" err="1"/>
              <a:t>abhyutthānam</a:t>
            </a:r>
            <a:r>
              <a:rPr lang="en-SG" dirty="0"/>
              <a:t> </a:t>
            </a:r>
            <a:r>
              <a:rPr lang="en-SG" dirty="0" err="1"/>
              <a:t>adharmasya</a:t>
            </a:r>
            <a:r>
              <a:rPr lang="en-SG" dirty="0"/>
              <a:t> </a:t>
            </a:r>
          </a:p>
          <a:p>
            <a:pPr marL="101600" marR="3657600" indent="0" rtl="0">
              <a:spcBef>
                <a:spcPts val="1128"/>
              </a:spcBef>
              <a:spcAft>
                <a:spcPts val="0"/>
              </a:spcAft>
              <a:buNone/>
            </a:pPr>
            <a:r>
              <a:rPr lang="en-SG" dirty="0" err="1"/>
              <a:t>tad’ātmanam</a:t>
            </a:r>
            <a:r>
              <a:rPr lang="en-SG" dirty="0"/>
              <a:t> </a:t>
            </a:r>
            <a:r>
              <a:rPr lang="en-SG" dirty="0" err="1"/>
              <a:t>srjāmy</a:t>
            </a:r>
            <a:r>
              <a:rPr lang="en-SG" dirty="0"/>
              <a:t> </a:t>
            </a:r>
            <a:r>
              <a:rPr lang="en-SG" dirty="0" err="1"/>
              <a:t>aham</a:t>
            </a:r>
            <a:r>
              <a:rPr lang="en-SG" dirty="0"/>
              <a:t> </a:t>
            </a:r>
          </a:p>
          <a:p>
            <a:pPr marL="101600" indent="0">
              <a:buNone/>
            </a:pP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6622675" y="2406937"/>
            <a:ext cx="46123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676131" rtl="0">
              <a:spcBef>
                <a:spcPts val="3504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Whenever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goodness </a:t>
            </a:r>
            <a:r>
              <a:rPr lang="en-US" sz="1800" b="0" i="0" u="none" strike="noStrike" dirty="0">
                <a:solidFill>
                  <a:srgbClr val="4F4F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dharma </a:t>
            </a:r>
            <a:r>
              <a:rPr lang="en-US" sz="1800" b="0" i="0" u="none" strike="noStrike" dirty="0">
                <a:solidFill>
                  <a:srgbClr val="616100"/>
                </a:solidFill>
                <a:effectLst/>
                <a:latin typeface="Arial" panose="020B0604020202020204" pitchFamily="34" charset="0"/>
              </a:rPr>
              <a:t>weaken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evil </a:t>
            </a:r>
            <a:r>
              <a:rPr lang="en-US" sz="1800" b="0" i="0" u="none" strike="noStrike" dirty="0">
                <a:solidFill>
                  <a:srgbClr val="6E6E00"/>
                </a:solidFill>
                <a:effectLst/>
                <a:latin typeface="Arial" panose="020B0604020202020204" pitchFamily="34" charset="0"/>
              </a:rPr>
              <a:t>grows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stronger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come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as </a:t>
            </a:r>
            <a:r>
              <a:rPr lang="en-US" sz="1800" b="0" i="0" u="none" strike="noStrike" dirty="0">
                <a:solidFill>
                  <a:srgbClr val="6969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personality </a:t>
            </a:r>
            <a:r>
              <a:rPr lang="en-US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with </a:t>
            </a:r>
            <a:r>
              <a:rPr lang="en-US" sz="1800" b="0" i="0" u="none" strike="noStrike" dirty="0">
                <a:solidFill>
                  <a:srgbClr val="6C6C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body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1849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4/8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729646" y="718002"/>
            <a:ext cx="3540526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01600" indent="0"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Paritrānāya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sādhūnām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101600" indent="0"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vināšāya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ca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dușkrtām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dharma – </a:t>
            </a:r>
          </a:p>
          <a:p>
            <a:pPr marL="101600" indent="0"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samsthāpan’ārthāya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101600" indent="0"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sambhavāmi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yuge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yuge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3964001" y="2809364"/>
            <a:ext cx="461234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solidFill>
                  <a:srgbClr val="7575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616100"/>
                </a:solidFill>
                <a:effectLst/>
                <a:latin typeface="Arial" panose="020B0604020202020204" pitchFamily="34" charset="0"/>
              </a:rPr>
              <a:t>do </a:t>
            </a:r>
            <a:r>
              <a:rPr lang="en-US" sz="1800" b="0" i="0" u="none" strike="noStrike" dirty="0">
                <a:solidFill>
                  <a:srgbClr val="717100"/>
                </a:solidFill>
                <a:effectLst/>
                <a:latin typeface="Arial" panose="020B0604020202020204" pitchFamily="34" charset="0"/>
              </a:rPr>
              <a:t>this </a:t>
            </a:r>
            <a:r>
              <a:rPr lang="en-US" sz="1800" b="0" i="0" u="none" strike="noStrike" dirty="0">
                <a:solidFill>
                  <a:srgbClr val="A2A2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en-US" sz="1800" b="0" i="0" u="none" strike="noStrike" dirty="0">
                <a:solidFill>
                  <a:srgbClr val="ECEC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n-US" sz="1800" b="0" i="0" u="none" strike="noStrike" dirty="0">
                <a:solidFill>
                  <a:srgbClr val="616100"/>
                </a:solidFill>
                <a:effectLst/>
                <a:latin typeface="Arial" panose="020B0604020202020204" pitchFamily="34" charset="0"/>
              </a:rPr>
              <a:t>establish </a:t>
            </a: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6D6D00"/>
                </a:solidFill>
                <a:effectLst/>
                <a:latin typeface="Arial" panose="020B0604020202020204" pitchFamily="34" charset="0"/>
              </a:rPr>
              <a:t>balance </a:t>
            </a: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Goodness </a:t>
            </a: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over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evil</a:t>
            </a:r>
            <a:r>
              <a:rPr lang="en-US" sz="1800" b="0" i="0" u="none" strike="noStrike" dirty="0">
                <a:solidFill>
                  <a:srgbClr val="808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A4A4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come </a:t>
            </a: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age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after </a:t>
            </a:r>
            <a:r>
              <a:rPr lang="en-US" sz="1800" b="0" i="0" u="none" strike="noStrike" dirty="0">
                <a:solidFill>
                  <a:srgbClr val="7E7E00"/>
                </a:solidFill>
                <a:effectLst/>
                <a:latin typeface="Arial" panose="020B0604020202020204" pitchFamily="34" charset="0"/>
              </a:rPr>
              <a:t>age </a:t>
            </a:r>
            <a:r>
              <a:rPr lang="en-US" sz="1800" b="0" i="0" u="none" strike="noStrike" dirty="0">
                <a:solidFill>
                  <a:srgbClr val="616100"/>
                </a:solidFill>
                <a:effectLst/>
                <a:latin typeface="Arial" panose="020B0604020202020204" pitchFamily="34" charset="0"/>
              </a:rPr>
              <a:t>in </a:t>
            </a:r>
            <a:r>
              <a:rPr lang="en-US" sz="1800" b="0" i="0" u="none" strike="noStrike" dirty="0">
                <a:solidFill>
                  <a:srgbClr val="686800"/>
                </a:solidFill>
                <a:effectLst/>
                <a:latin typeface="Arial" panose="020B0604020202020204" pitchFamily="34" charset="0"/>
              </a:rPr>
              <a:t>times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spiritual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4D4D00"/>
                </a:solidFill>
                <a:effectLst/>
                <a:latin typeface="Arial" panose="020B0604020202020204" pitchFamily="34" charset="0"/>
              </a:rPr>
              <a:t>moral </a:t>
            </a:r>
            <a:r>
              <a:rPr lang="en-US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crisis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explain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purpose </a:t>
            </a: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666600"/>
                </a:solidFill>
                <a:effectLst/>
                <a:latin typeface="Arial" panose="020B0604020202020204" pitchFamily="34" charset="0"/>
              </a:rPr>
              <a:t>Life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6262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US" sz="1800" b="0" i="0" u="none" strike="noStrike" dirty="0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serve </a:t>
            </a:r>
            <a:r>
              <a:rPr lang="en-US" sz="1800" b="0" i="0" u="none" strike="noStrike" dirty="0">
                <a:solidFill>
                  <a:srgbClr val="7C7C00"/>
                </a:solidFill>
                <a:effectLst/>
                <a:latin typeface="Arial" panose="020B0604020202020204" pitchFamily="34" charset="0"/>
              </a:rPr>
              <a:t>as </a:t>
            </a:r>
            <a:r>
              <a:rPr lang="en-US" sz="1800" b="0" i="0" u="none" strike="noStrike" dirty="0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616100"/>
                </a:solidFill>
                <a:effectLst/>
                <a:latin typeface="Arial" panose="020B0604020202020204" pitchFamily="34" charset="0"/>
              </a:rPr>
              <a:t>model </a:t>
            </a:r>
            <a:r>
              <a:rPr lang="en-US" sz="1800" b="0" i="0" u="none" strike="noStrike" dirty="0">
                <a:solidFill>
                  <a:srgbClr val="6C6C00"/>
                </a:solidFill>
                <a:effectLst/>
                <a:latin typeface="Arial" panose="020B0604020202020204" pitchFamily="34" charset="0"/>
              </a:rPr>
              <a:t>for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mankind </a:t>
            </a: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0849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4/24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729645" y="718002"/>
            <a:ext cx="3554277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Brahmārpanam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brahma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havir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Brahmāgnau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brahmanā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hutam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Brahmāiva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tena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gantavyam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Brahma - karma –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samādhinā</a:t>
            </a: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2598822" y="2232447"/>
            <a:ext cx="8449606" cy="2911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4579" marR="2651747" rtl="0">
              <a:spcBef>
                <a:spcPts val="3456"/>
              </a:spcBef>
              <a:spcAft>
                <a:spcPts val="0"/>
              </a:spcAft>
            </a:pP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food that I offer is Brahman, The consumin</a:t>
            </a:r>
            <a:r>
              <a:rPr lang="en-US" sz="1600" b="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 ag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ent, the process of Consumption, the contributor and the result all become one in the Absolute, The Supreme Brahman. </a:t>
            </a:r>
            <a:endParaRPr lang="en-US" sz="1600" dirty="0">
              <a:solidFill>
                <a:schemeClr val="tx1"/>
              </a:solidFill>
            </a:endParaRPr>
          </a:p>
          <a:p>
            <a:pPr marL="164579" marR="2651747" rtl="0">
              <a:spcBef>
                <a:spcPts val="3456"/>
              </a:spcBef>
              <a:spcAft>
                <a:spcPts val="0"/>
              </a:spcAft>
            </a:pP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Dear Krishna, I offer to you this food that is from you. Please bless the food, so that it will bring strength in my body, </a:t>
            </a:r>
            <a:r>
              <a:rPr lang="en-US" sz="1600" b="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vigour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my mind and devotion in my Heart for your selfishness service. </a:t>
            </a:r>
            <a:endParaRPr lang="en-US" sz="1600" b="0" dirty="0">
              <a:solidFill>
                <a:schemeClr val="tx1"/>
              </a:solidFill>
              <a:effectLst/>
            </a:endParaRPr>
          </a:p>
          <a:p>
            <a:br>
              <a:rPr lang="en-US" dirty="0"/>
            </a:b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2970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5/29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729645" y="718002"/>
            <a:ext cx="7416161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marR="3474707" indent="0" rtl="0">
              <a:spcBef>
                <a:spcPts val="2016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Bhoktāram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yajnā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tapasām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474707" indent="0" rtl="0">
              <a:spcBef>
                <a:spcPts val="2016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sarva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loka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mahešvaram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endParaRPr lang="en-SG" sz="1400" b="0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0" marR="3544824" indent="0" rtl="0">
              <a:spcBef>
                <a:spcPts val="888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suhrdam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sarva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bhūtānām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endParaRPr lang="en-SG" sz="1400" b="0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0" marR="3465576" indent="0" rtl="0">
              <a:spcBef>
                <a:spcPts val="888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jnåtvā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mām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šāntim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rcchati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4531659" y="2742843"/>
            <a:ext cx="46123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672" marR="371843" indent="-91440" rtl="0">
              <a:spcBef>
                <a:spcPts val="4296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Ceaselessly </a:t>
            </a:r>
            <a:r>
              <a:rPr lang="en-US" sz="1800" b="0" i="0" u="none" strike="noStrike" dirty="0">
                <a:solidFill>
                  <a:srgbClr val="616100"/>
                </a:solidFill>
                <a:effectLst/>
                <a:latin typeface="Arial" panose="020B0604020202020204" pitchFamily="34" charset="0"/>
              </a:rPr>
              <a:t>think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Me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Know </a:t>
            </a:r>
            <a:r>
              <a:rPr lang="en-US" sz="1800" b="0" i="0" u="none" strike="noStrike" dirty="0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that </a:t>
            </a:r>
            <a:r>
              <a:rPr lang="en-US" sz="1800" b="0" i="0" u="none" strike="noStrike" dirty="0">
                <a:solidFill>
                  <a:srgbClr val="4E4E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am </a:t>
            </a:r>
            <a:r>
              <a:rPr lang="en-US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Brahman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receiver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626200"/>
                </a:solidFill>
                <a:effectLst/>
                <a:latin typeface="Arial" panose="020B0604020202020204" pitchFamily="34" charset="0"/>
              </a:rPr>
              <a:t>all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worship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6C6C00"/>
                </a:solidFill>
                <a:effectLst/>
                <a:latin typeface="Arial" panose="020B0604020202020204" pitchFamily="34" charset="0"/>
              </a:rPr>
              <a:t>all </a:t>
            </a:r>
            <a:r>
              <a:rPr lang="en-US" sz="1800" b="0" i="0" u="none" strike="noStrike" dirty="0">
                <a:solidFill>
                  <a:srgbClr val="666600"/>
                </a:solidFill>
                <a:effectLst/>
                <a:latin typeface="Arial" panose="020B0604020202020204" pitchFamily="34" charset="0"/>
              </a:rPr>
              <a:t>offerings</a:t>
            </a:r>
            <a:r>
              <a:rPr lang="en-US" sz="1800" b="0" i="0" u="none" strike="noStrike" dirty="0">
                <a:solidFill>
                  <a:srgbClr val="D9D9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am </a:t>
            </a:r>
            <a:r>
              <a:rPr lang="en-US" sz="1800" b="0" i="0" u="none" strike="noStrike" dirty="0">
                <a:solidFill>
                  <a:srgbClr val="6B6B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Supreme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Lord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of all </a:t>
            </a:r>
            <a:r>
              <a:rPr lang="en-US" sz="1800" b="0" i="0" u="none" strike="noStrike" dirty="0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worlds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6D6D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friend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all </a:t>
            </a:r>
            <a:r>
              <a:rPr lang="en-US" sz="1800" b="0" i="0" u="none" strike="noStrike" dirty="0">
                <a:solidFill>
                  <a:srgbClr val="4A4A00"/>
                </a:solidFill>
                <a:effectLst/>
                <a:latin typeface="Arial" panose="020B0604020202020204" pitchFamily="34" charset="0"/>
              </a:rPr>
              <a:t>beings</a:t>
            </a:r>
            <a:r>
              <a:rPr lang="en-US" sz="1800" b="0" i="0" u="none" strike="noStrike" dirty="0">
                <a:solidFill>
                  <a:srgbClr val="4B4B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666600"/>
                </a:solidFill>
                <a:effectLst/>
                <a:latin typeface="Arial" panose="020B0604020202020204" pitchFamily="34" charset="0"/>
              </a:rPr>
              <a:t>Knowing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this </a:t>
            </a:r>
            <a:r>
              <a:rPr lang="en-US" sz="1800" b="0" i="0" u="none" strike="noStrike" dirty="0">
                <a:solidFill>
                  <a:srgbClr val="656500"/>
                </a:solidFill>
                <a:effectLst/>
                <a:latin typeface="Arial" panose="020B0604020202020204" pitchFamily="34" charset="0"/>
              </a:rPr>
              <a:t>you achieve </a:t>
            </a:r>
            <a:r>
              <a:rPr lang="en-US" sz="1800" b="0" i="0" u="none" strike="noStrike" dirty="0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lasting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peace </a:t>
            </a:r>
            <a:r>
              <a:rPr lang="en-US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of mind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dirty="0">
              <a:effectLst/>
            </a:endParaRPr>
          </a:p>
          <a:p>
            <a:br>
              <a:rPr lang="en-US" dirty="0"/>
            </a:b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8039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6/5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379011" y="641365"/>
            <a:ext cx="7416161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01600" marR="3663683" indent="0" rtl="0">
              <a:spcBef>
                <a:spcPts val="1968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Uddhared</a:t>
            </a:r>
            <a:r>
              <a:rPr lang="en-SG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ātmanā</a:t>
            </a:r>
            <a:r>
              <a:rPr lang="en-SG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'</a:t>
            </a:r>
            <a:r>
              <a:rPr lang="en-SG" sz="1800" b="0" i="0" u="none" strike="noStrike" dirty="0" err="1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tmānam</a:t>
            </a:r>
            <a:r>
              <a:rPr lang="en-SG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 </a:t>
            </a:r>
            <a:endParaRPr lang="en-SG" sz="1400" dirty="0"/>
          </a:p>
          <a:p>
            <a:pPr marL="101600" marR="3663683" indent="0" rtl="0">
              <a:spcBef>
                <a:spcPts val="1968"/>
              </a:spcBef>
              <a:spcAft>
                <a:spcPts val="0"/>
              </a:spcAft>
              <a:buNone/>
            </a:pPr>
            <a:r>
              <a:rPr lang="en-SG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n-SG" sz="1800" b="0" i="0" u="none" strike="noStrike" dirty="0">
                <a:solidFill>
                  <a:srgbClr val="707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en-SG" sz="1800" b="0" i="0" u="none" strike="noStrike" dirty="0" err="1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ātmānam</a:t>
            </a:r>
            <a:r>
              <a:rPr lang="en-SG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avasādayet</a:t>
            </a:r>
            <a:r>
              <a:rPr lang="en-SG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101600" marR="3663683" indent="0" rtl="0">
              <a:spcBef>
                <a:spcPts val="1968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797900"/>
                </a:solidFill>
                <a:effectLst/>
                <a:latin typeface="Arial" panose="020B0604020202020204" pitchFamily="34" charset="0"/>
              </a:rPr>
              <a:t>ātm</a:t>
            </a:r>
            <a:r>
              <a:rPr lang="en-SG" sz="1800" b="0" i="0" u="none" strike="noStrike" dirty="0" err="1">
                <a:solidFill>
                  <a:srgbClr val="666600"/>
                </a:solidFill>
                <a:effectLst/>
                <a:latin typeface="Arial" panose="020B0604020202020204" pitchFamily="34" charset="0"/>
              </a:rPr>
              <a:t>'</a:t>
            </a:r>
            <a:r>
              <a:rPr lang="en-SG" sz="1800" b="0" i="0" u="none" strike="noStrike" dirty="0" err="1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aiva</a:t>
            </a:r>
            <a:r>
              <a:rPr lang="en-SG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hy</a:t>
            </a:r>
            <a:r>
              <a:rPr lang="en-SG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ātmano</a:t>
            </a:r>
            <a:r>
              <a:rPr lang="en-SG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bandhur</a:t>
            </a:r>
            <a:r>
              <a:rPr lang="en-SG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101600" marR="3663683" indent="0" rtl="0">
              <a:spcBef>
                <a:spcPts val="1968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818100"/>
                </a:solidFill>
                <a:effectLst/>
                <a:latin typeface="Arial" panose="020B0604020202020204" pitchFamily="34" charset="0"/>
              </a:rPr>
              <a:t>atm</a:t>
            </a:r>
            <a:r>
              <a:rPr lang="en-SG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en-SG" sz="1800" b="0" i="0" u="none" strike="noStrike" dirty="0" err="1">
                <a:solidFill>
                  <a:srgbClr val="909000"/>
                </a:solidFill>
                <a:effectLst/>
                <a:latin typeface="Arial" panose="020B0604020202020204" pitchFamily="34" charset="0"/>
              </a:rPr>
              <a:t>aiva</a:t>
            </a:r>
            <a:r>
              <a:rPr lang="en-SG" sz="1800" b="0" i="0" u="none" strike="noStrike" dirty="0">
                <a:solidFill>
                  <a:srgbClr val="909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838300"/>
                </a:solidFill>
                <a:effectLst/>
                <a:latin typeface="Arial" panose="020B0604020202020204" pitchFamily="34" charset="0"/>
              </a:rPr>
              <a:t>ripur</a:t>
            </a:r>
            <a:r>
              <a:rPr lang="en-SG" sz="1800" b="0" i="0" u="none" strike="noStrike" dirty="0">
                <a:solidFill>
                  <a:srgbClr val="8383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727200"/>
                </a:solidFill>
                <a:effectLst/>
                <a:latin typeface="Arial" panose="020B0604020202020204" pitchFamily="34" charset="0"/>
              </a:rPr>
              <a:t>ātmanaḥ</a:t>
            </a:r>
            <a:r>
              <a:rPr lang="en-SG" sz="1800" b="0" i="0" u="none" strike="noStrike" dirty="0">
                <a:solidFill>
                  <a:srgbClr val="727200"/>
                </a:solidFill>
                <a:effectLst/>
                <a:latin typeface="Arial" panose="020B0604020202020204" pitchFamily="34" charset="0"/>
              </a:rPr>
              <a:t> </a:t>
            </a:r>
            <a:endParaRPr lang="en-SG" sz="1400" b="0" dirty="0">
              <a:effectLst/>
            </a:endParaRPr>
          </a:p>
          <a:p>
            <a:pPr marL="101600" indent="0">
              <a:buNone/>
            </a:pPr>
            <a:br>
              <a:rPr lang="en-SG" sz="1400" dirty="0"/>
            </a:b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4419969" y="3087580"/>
            <a:ext cx="67455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319528" rtl="0">
              <a:spcBef>
                <a:spcPts val="336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We have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lift </a:t>
            </a: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ourselves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by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our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own </a:t>
            </a:r>
            <a:r>
              <a:rPr lang="en-US" sz="1800" b="0" i="0" u="none" strike="noStrike" dirty="0">
                <a:solidFill>
                  <a:srgbClr val="616100"/>
                </a:solidFill>
                <a:effectLst/>
                <a:latin typeface="Arial" panose="020B0604020202020204" pitchFamily="34" charset="0"/>
              </a:rPr>
              <a:t>effort</a:t>
            </a:r>
            <a:r>
              <a:rPr lang="en-US" sz="1800" b="0" i="0" u="none" strike="noStrike" dirty="0">
                <a:solidFill>
                  <a:srgbClr val="FCFC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We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must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not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allow ourselves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US" sz="1800" b="0" i="0" u="none" strike="noStrike" dirty="0">
                <a:solidFill>
                  <a:srgbClr val="737300"/>
                </a:solidFill>
                <a:effectLst/>
                <a:latin typeface="Arial" panose="020B0604020202020204" pitchFamily="34" charset="0"/>
              </a:rPr>
              <a:t>feel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inferior</a:t>
            </a:r>
            <a:r>
              <a:rPr lang="en-US" sz="1800" b="0" i="0" u="none" strike="noStrike" dirty="0">
                <a:solidFill>
                  <a:srgbClr val="F9F9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515100"/>
                </a:solidFill>
                <a:effectLst/>
                <a:latin typeface="Arial" panose="020B0604020202020204" pitchFamily="34" charset="0"/>
              </a:rPr>
              <a:t>If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we </a:t>
            </a:r>
            <a:r>
              <a:rPr lang="en-US" sz="1800" b="0" i="0" u="none" strike="noStrike" dirty="0">
                <a:solidFill>
                  <a:srgbClr val="686800"/>
                </a:solidFill>
                <a:effectLst/>
                <a:latin typeface="Arial" panose="020B0604020202020204" pitchFamily="34" charset="0"/>
              </a:rPr>
              <a:t>feel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this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way </a:t>
            </a:r>
            <a:r>
              <a:rPr lang="en-US" sz="1800" b="0" i="0" u="none" strike="noStrike" dirty="0">
                <a:solidFill>
                  <a:srgbClr val="626200"/>
                </a:solidFill>
                <a:effectLst/>
                <a:latin typeface="Arial" panose="020B0604020202020204" pitchFamily="34" charset="0"/>
              </a:rPr>
              <a:t>we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are </a:t>
            </a:r>
            <a:r>
              <a:rPr lang="en-US" sz="1800" b="0" i="0" u="none" strike="noStrike" dirty="0">
                <a:solidFill>
                  <a:srgbClr val="4F4F00"/>
                </a:solidFill>
                <a:effectLst/>
                <a:latin typeface="Arial" panose="020B0604020202020204" pitchFamily="34" charset="0"/>
              </a:rPr>
              <a:t>our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own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enemy</a:t>
            </a:r>
            <a:r>
              <a:rPr lang="en-US" sz="1800" b="0" i="0" u="none" strike="noStrike" dirty="0">
                <a:solidFill>
                  <a:srgbClr val="6D6D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can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be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my </a:t>
            </a: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own </a:t>
            </a:r>
            <a:r>
              <a:rPr lang="en-US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friend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646400"/>
                </a:solidFill>
                <a:effectLst/>
                <a:latin typeface="Arial" panose="020B0604020202020204" pitchFamily="34" charset="0"/>
              </a:rPr>
              <a:t>By </a:t>
            </a:r>
            <a:r>
              <a:rPr lang="en-US" sz="1800" b="0" i="0" u="none" strike="noStrike" dirty="0">
                <a:solidFill>
                  <a:srgbClr val="9494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en-US" sz="1800" b="0" i="0" u="sng" dirty="0">
                <a:solidFill>
                  <a:srgbClr val="9494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1800" b="0" i="0" u="none" strike="noStrike" dirty="0">
                <a:solidFill>
                  <a:srgbClr val="949400"/>
                </a:solidFill>
                <a:effectLst/>
                <a:latin typeface="Arial" panose="020B0604020202020204" pitchFamily="34" charset="0"/>
              </a:rPr>
              <a:t>ght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understanding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6A6A00"/>
                </a:solidFill>
                <a:effectLst/>
                <a:latin typeface="Arial" panose="020B0604020202020204" pitchFamily="34" charset="0"/>
              </a:rPr>
              <a:t>right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conduct </a:t>
            </a:r>
            <a:endParaRPr lang="en-US" b="0" dirty="0">
              <a:effectLst/>
            </a:endParaRPr>
          </a:p>
          <a:p>
            <a:br>
              <a:rPr lang="en-US" dirty="0"/>
            </a:b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74069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6/17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379011" y="641365"/>
            <a:ext cx="7416161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marR="3852659" indent="0" rtl="0">
              <a:spcBef>
                <a:spcPts val="216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Yukt'āhara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-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vihārasya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 </a:t>
            </a:r>
            <a:endParaRPr lang="en-SG" sz="1200" b="0" dirty="0">
              <a:solidFill>
                <a:schemeClr val="tx2">
                  <a:lumMod val="50000"/>
                </a:schemeClr>
              </a:solidFill>
              <a:effectLst/>
              <a:latin typeface="Arial Narrow" panose="020B0606020202030204" pitchFamily="34" charset="0"/>
            </a:endParaRPr>
          </a:p>
          <a:p>
            <a:pPr marL="0" marR="3557003" indent="0" rtl="0">
              <a:spcBef>
                <a:spcPts val="1152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Yukta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-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cestasya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karmasu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endParaRPr lang="en-SG" sz="1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0" marR="3557003" indent="0" rtl="0">
              <a:spcBef>
                <a:spcPts val="1152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yukta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–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svapn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' -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āvabodhasya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</a:p>
          <a:p>
            <a:pPr marL="0" marR="3557003" indent="0" rtl="0">
              <a:spcBef>
                <a:spcPts val="1152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yogo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bhavati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duḥkha</a:t>
            </a:r>
            <a:r>
              <a:rPr lang="en-SG" sz="1800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– </a:t>
            </a:r>
            <a:r>
              <a:rPr lang="en-SG" sz="1800" b="0" i="0" u="none" strike="noStrike" dirty="0" err="1">
                <a:solidFill>
                  <a:schemeClr val="tx2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hā</a:t>
            </a:r>
            <a:br>
              <a:rPr lang="en-SG" sz="1400" dirty="0"/>
            </a:b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4215678" y="2791947"/>
            <a:ext cx="674551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319528" rtl="0">
              <a:spcBef>
                <a:spcPts val="336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7676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US" sz="1800" b="0" i="0" u="none" strike="noStrike" dirty="0">
                <a:solidFill>
                  <a:srgbClr val="707000"/>
                </a:solidFill>
                <a:effectLst/>
                <a:latin typeface="Arial" panose="020B0604020202020204" pitchFamily="34" charset="0"/>
              </a:rPr>
              <a:t>be </a:t>
            </a:r>
            <a:r>
              <a:rPr lang="en-US" sz="1800" b="0" i="0" u="none" strike="noStrike" dirty="0">
                <a:solidFill>
                  <a:srgbClr val="7D7D00"/>
                </a:solidFill>
                <a:effectLst/>
                <a:latin typeface="Arial" panose="020B0604020202020204" pitchFamily="34" charset="0"/>
              </a:rPr>
              <a:t>happy </a:t>
            </a:r>
            <a:r>
              <a:rPr lang="en-US" sz="1800" b="0" i="0" u="none" strike="noStrike" dirty="0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858500"/>
                </a:solidFill>
                <a:effectLst/>
                <a:latin typeface="Arial" panose="020B0604020202020204" pitchFamily="34" charset="0"/>
              </a:rPr>
              <a:t>successful </a:t>
            </a:r>
            <a:r>
              <a:rPr lang="en-US" sz="1800" b="0" i="0" u="none" strike="noStrike" dirty="0">
                <a:solidFill>
                  <a:srgbClr val="9F9F00"/>
                </a:solidFill>
                <a:effectLst/>
                <a:latin typeface="Arial" panose="020B0604020202020204" pitchFamily="34" charset="0"/>
              </a:rPr>
              <a:t>we </a:t>
            </a:r>
            <a:r>
              <a:rPr lang="en-US" sz="1800" b="0" i="0" u="none" strike="noStrike" dirty="0">
                <a:solidFill>
                  <a:srgbClr val="808000"/>
                </a:solidFill>
                <a:effectLst/>
                <a:latin typeface="Arial" panose="020B0604020202020204" pitchFamily="34" charset="0"/>
              </a:rPr>
              <a:t>must </a:t>
            </a:r>
            <a:r>
              <a:rPr lang="en-US" sz="1800" b="0" i="0" u="none" strike="noStrike" dirty="0">
                <a:solidFill>
                  <a:srgbClr val="6B6B00"/>
                </a:solidFill>
                <a:effectLst/>
                <a:latin typeface="Arial" panose="020B0604020202020204" pitchFamily="34" charset="0"/>
              </a:rPr>
              <a:t>balance </a:t>
            </a:r>
            <a:r>
              <a:rPr lang="en-US" sz="1800" b="0" i="0" u="none" strike="noStrike" dirty="0">
                <a:solidFill>
                  <a:srgbClr val="6161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regulate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our </a:t>
            </a:r>
            <a:r>
              <a:rPr lang="en-US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daily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habits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--- </a:t>
            </a:r>
            <a:r>
              <a:rPr lang="en-US" sz="1800" b="0" i="0" u="none" strike="noStrike" dirty="0">
                <a:solidFill>
                  <a:srgbClr val="656500"/>
                </a:solidFill>
                <a:effectLst/>
                <a:latin typeface="Arial" panose="020B0604020202020204" pitchFamily="34" charset="0"/>
              </a:rPr>
              <a:t>be </a:t>
            </a:r>
            <a:r>
              <a:rPr lang="en-US" sz="1800" b="0" i="0" u="none" strike="noStrike" dirty="0">
                <a:solidFill>
                  <a:srgbClr val="747400"/>
                </a:solidFill>
                <a:effectLst/>
                <a:latin typeface="Arial" panose="020B0604020202020204" pitchFamily="34" charset="0"/>
              </a:rPr>
              <a:t>it </a:t>
            </a:r>
            <a:r>
              <a:rPr lang="en-US" sz="1800" b="0" i="0" u="none" strike="noStrike" dirty="0">
                <a:solidFill>
                  <a:srgbClr val="626200"/>
                </a:solidFill>
                <a:effectLst/>
                <a:latin typeface="Arial" panose="020B0604020202020204" pitchFamily="34" charset="0"/>
              </a:rPr>
              <a:t>eating</a:t>
            </a:r>
            <a:r>
              <a:rPr lang="en-US" sz="1800" b="0" i="0" u="none" strike="noStrike" dirty="0">
                <a:solidFill>
                  <a:srgbClr val="4A4A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05000"/>
                </a:solidFill>
                <a:effectLst/>
                <a:latin typeface="Arial" panose="020B0604020202020204" pitchFamily="34" charset="0"/>
              </a:rPr>
              <a:t>sleeping</a:t>
            </a:r>
            <a:r>
              <a:rPr lang="en-US" sz="1800" b="0" i="0" u="none" strike="noStrike" dirty="0">
                <a:solidFill>
                  <a:srgbClr val="5151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working</a:t>
            </a:r>
            <a:r>
              <a:rPr lang="en-US" sz="1800" b="0" i="0" u="none" strike="noStrike" dirty="0">
                <a:solidFill>
                  <a:srgbClr val="4C4C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898900"/>
                </a:solidFill>
                <a:effectLst/>
                <a:latin typeface="Arial" panose="020B0604020202020204" pitchFamily="34" charset="0"/>
              </a:rPr>
              <a:t>playing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or </a:t>
            </a:r>
            <a:r>
              <a:rPr lang="en-US" sz="1800" b="0" i="0" u="none" strike="noStrike" dirty="0">
                <a:solidFill>
                  <a:srgbClr val="656500"/>
                </a:solidFill>
                <a:effectLst/>
                <a:latin typeface="Arial" panose="020B0604020202020204" pitchFamily="34" charset="0"/>
              </a:rPr>
              <a:t>recreation</a:t>
            </a:r>
            <a:r>
              <a:rPr lang="en-US" sz="1800" b="0" i="0" u="none" strike="noStrike" dirty="0">
                <a:solidFill>
                  <a:srgbClr val="FEFE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747400"/>
                </a:solidFill>
                <a:effectLst/>
                <a:latin typeface="Arial" panose="020B0604020202020204" pitchFamily="34" charset="0"/>
              </a:rPr>
              <a:t>Everything </a:t>
            </a:r>
            <a:r>
              <a:rPr lang="en-US" sz="1800" b="0" i="0" u="none" strike="noStrike" dirty="0">
                <a:solidFill>
                  <a:srgbClr val="7D7D00"/>
                </a:solidFill>
                <a:effectLst/>
                <a:latin typeface="Arial" panose="020B0604020202020204" pitchFamily="34" charset="0"/>
              </a:rPr>
              <a:t>in </a:t>
            </a:r>
            <a:r>
              <a:rPr lang="en-US" sz="1800" b="0" i="0" u="none" strike="noStrike" dirty="0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moderation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Strike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1800" b="0" i="0" u="none" strike="noStrike" dirty="0">
                <a:solidFill>
                  <a:srgbClr val="5A5A00"/>
                </a:solidFill>
                <a:effectLst/>
                <a:latin typeface="Arial" panose="020B0604020202020204" pitchFamily="34" charset="0"/>
              </a:rPr>
              <a:t>balance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you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will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succeed </a:t>
            </a:r>
            <a:r>
              <a:rPr lang="en-US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in </a:t>
            </a:r>
            <a:r>
              <a:rPr lang="en-US" sz="1800" b="0" i="0" u="none" strike="noStrike" dirty="0">
                <a:solidFill>
                  <a:srgbClr val="656500"/>
                </a:solidFill>
                <a:effectLst/>
                <a:latin typeface="Arial" panose="020B0604020202020204" pitchFamily="34" charset="0"/>
              </a:rPr>
              <a:t>life</a:t>
            </a: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6230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38628" y="641365"/>
            <a:ext cx="71541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dirty="0"/>
              <a:t>Sloka 9/26 </a:t>
            </a:r>
            <a:br>
              <a:rPr lang="en-SG" dirty="0"/>
            </a:b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2564641" y="838165"/>
            <a:ext cx="7416161" cy="24622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marR="3852659" indent="0" rtl="0">
              <a:spcBef>
                <a:spcPts val="216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Patram</a:t>
            </a:r>
            <a:r>
              <a:rPr lang="en-SG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puspam</a:t>
            </a:r>
            <a:r>
              <a:rPr lang="en-SG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phalam</a:t>
            </a:r>
            <a:r>
              <a:rPr lang="en-SG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toyam</a:t>
            </a:r>
            <a:r>
              <a:rPr lang="en-SG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852659" indent="0" rtl="0">
              <a:spcBef>
                <a:spcPts val="216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yo</a:t>
            </a:r>
            <a:r>
              <a:rPr lang="en-SG" sz="1800" b="0" i="0" u="none" strike="noStrike" dirty="0">
                <a:solidFill>
                  <a:srgbClr val="6F6F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me </a:t>
            </a:r>
            <a:r>
              <a:rPr lang="en-SG" sz="1800" b="0" i="0" u="none" strike="noStrike" dirty="0" err="1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bhaktyā</a:t>
            </a:r>
            <a:r>
              <a:rPr lang="en-SG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prayacchati</a:t>
            </a:r>
            <a:r>
              <a:rPr lang="en-SG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852659" indent="0" rtl="0">
              <a:spcBef>
                <a:spcPts val="2160"/>
              </a:spcBef>
              <a:spcAft>
                <a:spcPts val="0"/>
              </a:spcAft>
              <a:buNone/>
            </a:pPr>
            <a:r>
              <a:rPr lang="en-SG" sz="1800" b="0" i="0" u="none" strike="noStrike" dirty="0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tad </a:t>
            </a:r>
            <a:r>
              <a:rPr lang="en-SG" sz="1800" b="0" i="0" u="none" strike="noStrike" dirty="0" err="1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aham</a:t>
            </a:r>
            <a:r>
              <a:rPr lang="en-SG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bhakty</a:t>
            </a:r>
            <a:r>
              <a:rPr lang="en-SG" sz="1800" b="0" i="0" u="none" strike="noStrike" dirty="0">
                <a:solidFill>
                  <a:srgbClr val="5353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>
                <a:solidFill>
                  <a:srgbClr val="FEFE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SG" sz="1800" b="0" i="0" u="none" strike="noStrike" dirty="0" err="1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upahrtam</a:t>
            </a:r>
            <a:r>
              <a:rPr lang="en-SG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3852659" indent="0" rtl="0">
              <a:spcBef>
                <a:spcPts val="2160"/>
              </a:spcBef>
              <a:spcAft>
                <a:spcPts val="0"/>
              </a:spcAft>
              <a:buNone/>
            </a:pPr>
            <a:r>
              <a:rPr lang="en-SG" sz="1800" b="0" i="0" u="none" strike="noStrike" dirty="0" err="1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ašnāmi</a:t>
            </a:r>
            <a:r>
              <a:rPr lang="en-SG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prayat</a:t>
            </a:r>
            <a:r>
              <a:rPr lang="en-SG" sz="1800" b="0" i="0" u="none" strike="noStrike" dirty="0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SG" sz="1800" b="0" i="0" u="none" strike="noStrike" dirty="0" err="1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ātmanah</a:t>
            </a:r>
            <a:br>
              <a:rPr lang="en-SG" sz="1400" dirty="0"/>
            </a:br>
            <a:br>
              <a:rPr lang="en-SG" sz="1600" dirty="0"/>
            </a:br>
            <a:r>
              <a:rPr lang="en-SG" sz="1800" b="0" i="1" u="none" strike="noStrike" dirty="0">
                <a:solidFill>
                  <a:srgbClr val="DCDC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4297650" y="4594800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0F79-179E-4A2F-831B-E825DF9E94F8}"/>
              </a:ext>
            </a:extLst>
          </p:cNvPr>
          <p:cNvSpPr txBox="1"/>
          <p:nvPr/>
        </p:nvSpPr>
        <p:spPr>
          <a:xfrm>
            <a:off x="3235284" y="3573840"/>
            <a:ext cx="6745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192" marR="1386827" indent="-124955" rtl="0">
              <a:spcBef>
                <a:spcPts val="348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Whoever </a:t>
            </a:r>
            <a:r>
              <a:rPr lang="en-US" sz="1800" b="0" i="0" u="none" strike="noStrike" dirty="0">
                <a:solidFill>
                  <a:srgbClr val="636300"/>
                </a:solidFill>
                <a:effectLst/>
                <a:latin typeface="Arial" panose="020B0604020202020204" pitchFamily="34" charset="0"/>
              </a:rPr>
              <a:t>makes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an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offering </a:t>
            </a:r>
            <a:r>
              <a:rPr lang="en-US" sz="1800" b="0" i="0" u="none" strike="noStrike" dirty="0">
                <a:solidFill>
                  <a:srgbClr val="5151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Me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with </a:t>
            </a:r>
            <a:r>
              <a:rPr lang="en-US" sz="1800" b="0" i="0" u="none" strike="noStrike" dirty="0">
                <a:solidFill>
                  <a:srgbClr val="5D5D00"/>
                </a:solidFill>
                <a:effectLst/>
                <a:latin typeface="Arial" panose="020B0604020202020204" pitchFamily="34" charset="0"/>
              </a:rPr>
              <a:t>devotion</a:t>
            </a:r>
            <a:r>
              <a:rPr lang="en-US" sz="1800" b="0" i="0" u="none" strike="noStrike" dirty="0">
                <a:solidFill>
                  <a:srgbClr val="9A9A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be </a:t>
            </a:r>
            <a:r>
              <a:rPr lang="en-US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it </a:t>
            </a:r>
            <a:r>
              <a:rPr lang="en-US" sz="1800" b="0" i="0" u="none" strike="noStrike" dirty="0">
                <a:solidFill>
                  <a:srgbClr val="555500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en-US" sz="1800" b="0" i="0" u="none" strike="noStrike" dirty="0">
                <a:solidFill>
                  <a:srgbClr val="585800"/>
                </a:solidFill>
                <a:effectLst/>
                <a:latin typeface="Arial" panose="020B0604020202020204" pitchFamily="34" charset="0"/>
              </a:rPr>
              <a:t>leaf</a:t>
            </a:r>
            <a:r>
              <a:rPr lang="en-US" sz="1800" b="0" i="0" u="none" strike="noStrike" dirty="0">
                <a:solidFill>
                  <a:srgbClr val="9696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25200"/>
                </a:solidFill>
                <a:effectLst/>
                <a:latin typeface="Arial" panose="020B0604020202020204" pitchFamily="34" charset="0"/>
              </a:rPr>
              <a:t>flower</a:t>
            </a:r>
            <a:r>
              <a:rPr lang="en-US" sz="1800" b="0" i="0" u="none" strike="noStrike" dirty="0">
                <a:solidFill>
                  <a:srgbClr val="A0A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fruit </a:t>
            </a:r>
            <a:r>
              <a:rPr lang="en-US" sz="1800" b="0" i="0" u="none" strike="noStrike" dirty="0">
                <a:solidFill>
                  <a:srgbClr val="5C5C00"/>
                </a:solidFill>
                <a:effectLst/>
                <a:latin typeface="Arial" panose="020B0604020202020204" pitchFamily="34" charset="0"/>
              </a:rPr>
              <a:t>or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water </a:t>
            </a:r>
            <a:r>
              <a:rPr lang="en-US" sz="1800" b="0" i="0" u="none" strike="noStrike" dirty="0">
                <a:solidFill>
                  <a:srgbClr val="FDFD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en-US" sz="1800" b="0" i="0" u="none" strike="noStrike" dirty="0">
                <a:solidFill>
                  <a:srgbClr val="545400"/>
                </a:solidFill>
                <a:effectLst/>
                <a:latin typeface="Arial" panose="020B0604020202020204" pitchFamily="34" charset="0"/>
              </a:rPr>
              <a:t>that </a:t>
            </a:r>
            <a:r>
              <a:rPr lang="en-US" sz="1800" b="0" i="0" u="none" strike="noStrike" dirty="0">
                <a:solidFill>
                  <a:srgbClr val="575700"/>
                </a:solidFill>
                <a:effectLst/>
                <a:latin typeface="Arial" panose="020B0604020202020204" pitchFamily="34" charset="0"/>
              </a:rPr>
              <a:t>devout </a:t>
            </a:r>
            <a:r>
              <a:rPr lang="en-US" sz="1800" b="0" i="0" u="none" strike="noStrike" dirty="0">
                <a:solidFill>
                  <a:srgbClr val="727200"/>
                </a:solidFill>
                <a:effectLst/>
                <a:latin typeface="Arial" panose="020B0604020202020204" pitchFamily="34" charset="0"/>
              </a:rPr>
              <a:t>offering </a:t>
            </a:r>
            <a:r>
              <a:rPr lang="en-US" sz="1800" b="0" i="0" u="none" strike="noStrike" dirty="0">
                <a:solidFill>
                  <a:srgbClr val="626200"/>
                </a:solidFill>
                <a:effectLst/>
                <a:latin typeface="Arial" panose="020B0604020202020204" pitchFamily="34" charset="0"/>
              </a:rPr>
              <a:t>by </a:t>
            </a:r>
            <a:r>
              <a:rPr lang="en-US" sz="1800" b="0" i="0" u="none" strike="noStrike" dirty="0">
                <a:solidFill>
                  <a:srgbClr val="5B5B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sz="1800" b="0" i="0" u="none" strike="noStrike" dirty="0">
                <a:solidFill>
                  <a:srgbClr val="606000"/>
                </a:solidFill>
                <a:effectLst/>
                <a:latin typeface="Arial" panose="020B0604020202020204" pitchFamily="34" charset="0"/>
              </a:rPr>
              <a:t>pure </a:t>
            </a:r>
            <a:r>
              <a:rPr lang="en-US" sz="1800" b="0" i="0" u="none" strike="noStrike" dirty="0">
                <a:solidFill>
                  <a:srgbClr val="FEFE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US" sz="1800" b="0" i="0" u="none" strike="noStrike" dirty="0">
                <a:solidFill>
                  <a:srgbClr val="5E5E00"/>
                </a:solidFill>
                <a:effectLst/>
                <a:latin typeface="Arial" panose="020B0604020202020204" pitchFamily="34" charset="0"/>
              </a:rPr>
              <a:t>hearted </a:t>
            </a:r>
            <a:r>
              <a:rPr lang="en-US" sz="1800" b="0" i="0" u="none" strike="noStrike" dirty="0">
                <a:solidFill>
                  <a:srgbClr val="565600"/>
                </a:solidFill>
                <a:effectLst/>
                <a:latin typeface="Arial" panose="020B0604020202020204" pitchFamily="34" charset="0"/>
              </a:rPr>
              <a:t>man</a:t>
            </a:r>
            <a:r>
              <a:rPr lang="en-US" sz="1800" b="0" i="0" u="none" strike="noStrike" dirty="0">
                <a:solidFill>
                  <a:srgbClr val="D0D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0" u="none" strike="noStrike" dirty="0">
                <a:solidFill>
                  <a:srgbClr val="6C6C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US" sz="1800" b="0" i="0" u="none" strike="noStrike" dirty="0">
                <a:solidFill>
                  <a:srgbClr val="5F5F00"/>
                </a:solidFill>
                <a:effectLst/>
                <a:latin typeface="Arial" panose="020B0604020202020204" pitchFamily="34" charset="0"/>
              </a:rPr>
              <a:t>accept </a:t>
            </a:r>
            <a:r>
              <a:rPr lang="en-US" sz="1800" b="0" i="0" u="none" strike="noStrike" dirty="0">
                <a:solidFill>
                  <a:srgbClr val="595900"/>
                </a:solidFill>
                <a:effectLst/>
                <a:latin typeface="Arial" panose="020B0604020202020204" pitchFamily="34" charset="0"/>
              </a:rPr>
              <a:t>with </a:t>
            </a:r>
            <a:r>
              <a:rPr lang="en-US" sz="1800" b="0" i="0" u="none" strike="noStrike" dirty="0">
                <a:solidFill>
                  <a:srgbClr val="626200"/>
                </a:solidFill>
                <a:effectLst/>
                <a:latin typeface="Arial" panose="020B0604020202020204" pitchFamily="34" charset="0"/>
              </a:rPr>
              <a:t>joy</a:t>
            </a:r>
            <a:r>
              <a:rPr lang="en-US" sz="1800" b="0" i="0" u="none" strike="noStrike" dirty="0">
                <a:solidFill>
                  <a:srgbClr val="ADAD00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dirty="0">
              <a:effectLst/>
            </a:endParaRPr>
          </a:p>
          <a:p>
            <a:br>
              <a:rPr lang="en-US" dirty="0"/>
            </a:b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35007241"/>
      </p:ext>
    </p:extLst>
  </p:cSld>
  <p:clrMapOvr>
    <a:masterClrMapping/>
  </p:clrMapOvr>
</p:sld>
</file>

<file path=ppt/theme/theme1.xml><?xml version="1.0" encoding="utf-8"?>
<a:theme xmlns:a="http://schemas.openxmlformats.org/drawingml/2006/main" name="Helen template">
  <a:themeElements>
    <a:clrScheme name="Custom 347">
      <a:dk1>
        <a:srgbClr val="2C3C3D"/>
      </a:dk1>
      <a:lt1>
        <a:srgbClr val="FFFFFF"/>
      </a:lt1>
      <a:dk2>
        <a:srgbClr val="718183"/>
      </a:dk2>
      <a:lt2>
        <a:srgbClr val="E3EBE9"/>
      </a:lt2>
      <a:accent1>
        <a:srgbClr val="EE6A8D"/>
      </a:accent1>
      <a:accent2>
        <a:srgbClr val="FAC3B7"/>
      </a:accent2>
      <a:accent3>
        <a:srgbClr val="97C4C7"/>
      </a:accent3>
      <a:accent4>
        <a:srgbClr val="B7C457"/>
      </a:accent4>
      <a:accent5>
        <a:srgbClr val="F6D586"/>
      </a:accent5>
      <a:accent6>
        <a:srgbClr val="93783F"/>
      </a:accent6>
      <a:hlink>
        <a:srgbClr val="06697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703</Words>
  <Application>Microsoft Office PowerPoint</Application>
  <PresentationFormat>On-screen Show (16:9)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Bellota Text Light</vt:lpstr>
      <vt:lpstr>Arial</vt:lpstr>
      <vt:lpstr>Vidaloka</vt:lpstr>
      <vt:lpstr>Parisienne</vt:lpstr>
      <vt:lpstr>Algerian</vt:lpstr>
      <vt:lpstr>Arial Narrow</vt:lpstr>
      <vt:lpstr>Helen template</vt:lpstr>
      <vt:lpstr>Krishna Our Guide  10 January 2021</vt:lpstr>
      <vt:lpstr> </vt:lpstr>
      <vt:lpstr>Sloka 4/7  </vt:lpstr>
      <vt:lpstr>Sloka 4/8  </vt:lpstr>
      <vt:lpstr>Sloka 4/24  </vt:lpstr>
      <vt:lpstr>Sloka 5/29  </vt:lpstr>
      <vt:lpstr>Sloka 6/5  </vt:lpstr>
      <vt:lpstr>Sloka 6/17  </vt:lpstr>
      <vt:lpstr>Sloka 9/26  </vt:lpstr>
      <vt:lpstr>Sloka 10/8  </vt:lpstr>
      <vt:lpstr>Sloka 12/10  </vt:lpstr>
      <vt:lpstr>Sloka 18/78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Krishna Our Guide  10 January 2021</dc:title>
  <cp:lastModifiedBy>Saraven Ravi</cp:lastModifiedBy>
  <cp:revision>4</cp:revision>
  <dcterms:modified xsi:type="dcterms:W3CDTF">2021-01-09T15:52:10Z</dcterms:modified>
</cp:coreProperties>
</file>